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3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DCF61-ED44-4A19-9550-ABDE85D2F0E5}" type="datetimeFigureOut">
              <a:rPr lang="en-US" smtClean="0"/>
              <a:t>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D4C86-4620-4B27-A005-ED1680313368}" type="slidenum">
              <a:rPr lang="en-US" smtClean="0"/>
              <a:t>‹#›</a:t>
            </a:fld>
            <a:endParaRPr lang="en-US"/>
          </a:p>
        </p:txBody>
      </p:sp>
    </p:spTree>
    <p:extLst>
      <p:ext uri="{BB962C8B-B14F-4D97-AF65-F5344CB8AC3E}">
        <p14:creationId xmlns:p14="http://schemas.microsoft.com/office/powerpoint/2010/main" val="2495027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D4C86-4620-4B27-A005-ED1680313368}" type="slidenum">
              <a:rPr lang="en-US" smtClean="0"/>
              <a:t>5</a:t>
            </a:fld>
            <a:endParaRPr lang="en-US"/>
          </a:p>
        </p:txBody>
      </p:sp>
    </p:spTree>
    <p:extLst>
      <p:ext uri="{BB962C8B-B14F-4D97-AF65-F5344CB8AC3E}">
        <p14:creationId xmlns:p14="http://schemas.microsoft.com/office/powerpoint/2010/main" val="58571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832C6-EADF-4EAC-9C4F-BEF27A5ED72C}"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235045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832C6-EADF-4EAC-9C4F-BEF27A5ED72C}"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213947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832C6-EADF-4EAC-9C4F-BEF27A5ED72C}"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351380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832C6-EADF-4EAC-9C4F-BEF27A5ED72C}"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54460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832C6-EADF-4EAC-9C4F-BEF27A5ED72C}"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358081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832C6-EADF-4EAC-9C4F-BEF27A5ED72C}"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111882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832C6-EADF-4EAC-9C4F-BEF27A5ED72C}" type="datetimeFigureOut">
              <a:rPr lang="en-US" smtClean="0"/>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289720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832C6-EADF-4EAC-9C4F-BEF27A5ED72C}" type="datetimeFigureOut">
              <a:rPr lang="en-US" smtClean="0"/>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60730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832C6-EADF-4EAC-9C4F-BEF27A5ED72C}" type="datetimeFigureOut">
              <a:rPr lang="en-US" smtClean="0"/>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96506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832C6-EADF-4EAC-9C4F-BEF27A5ED72C}"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286961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832C6-EADF-4EAC-9C4F-BEF27A5ED72C}"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34856-195B-4863-96D8-F3DBBBE000DD}" type="slidenum">
              <a:rPr lang="en-US" smtClean="0"/>
              <a:t>‹#›</a:t>
            </a:fld>
            <a:endParaRPr lang="en-US"/>
          </a:p>
        </p:txBody>
      </p:sp>
    </p:spTree>
    <p:extLst>
      <p:ext uri="{BB962C8B-B14F-4D97-AF65-F5344CB8AC3E}">
        <p14:creationId xmlns:p14="http://schemas.microsoft.com/office/powerpoint/2010/main" val="43140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832C6-EADF-4EAC-9C4F-BEF27A5ED72C}" type="datetimeFigureOut">
              <a:rPr lang="en-US" smtClean="0"/>
              <a:t>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34856-195B-4863-96D8-F3DBBBE000DD}" type="slidenum">
              <a:rPr lang="en-US" smtClean="0"/>
              <a:t>‹#›</a:t>
            </a:fld>
            <a:endParaRPr lang="en-US"/>
          </a:p>
        </p:txBody>
      </p:sp>
    </p:spTree>
    <p:extLst>
      <p:ext uri="{BB962C8B-B14F-4D97-AF65-F5344CB8AC3E}">
        <p14:creationId xmlns:p14="http://schemas.microsoft.com/office/powerpoint/2010/main" val="1605525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hyperlink" Target="http://www.marchofdimes.com/baby/premature_indepth.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ictures.sprintpcs.com/i/379939156613_0_0.jpg?outquality=56&amp;ext=.jpg&amp;limitsize=615,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0"/>
            <a:ext cx="9176657" cy="6878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Premature Birth </a:t>
            </a:r>
            <a:endParaRPr lang="en-US" dirty="0"/>
          </a:p>
        </p:txBody>
      </p:sp>
      <p:sp>
        <p:nvSpPr>
          <p:cNvPr id="3" name="Subtitle 2"/>
          <p:cNvSpPr>
            <a:spLocks noGrp="1"/>
          </p:cNvSpPr>
          <p:nvPr>
            <p:ph type="subTitle" idx="1"/>
          </p:nvPr>
        </p:nvSpPr>
        <p:spPr>
          <a:xfrm>
            <a:off x="1524000" y="4572000"/>
            <a:ext cx="6400800" cy="1752600"/>
          </a:xfrm>
        </p:spPr>
        <p:txBody>
          <a:bodyPr/>
          <a:lstStyle/>
          <a:p>
            <a:r>
              <a:rPr lang="en-US" dirty="0" smtClean="0">
                <a:solidFill>
                  <a:srgbClr val="FF0000"/>
                </a:solidFill>
              </a:rPr>
              <a:t>By Amber Higgs</a:t>
            </a:r>
          </a:p>
          <a:p>
            <a:r>
              <a:rPr lang="en-US" dirty="0" smtClean="0">
                <a:solidFill>
                  <a:srgbClr val="FF0000"/>
                </a:solidFill>
              </a:rPr>
              <a:t>Special thanks to my brother </a:t>
            </a:r>
          </a:p>
          <a:p>
            <a:r>
              <a:rPr lang="en-US" dirty="0" smtClean="0">
                <a:solidFill>
                  <a:srgbClr val="FF0000"/>
                </a:solidFill>
              </a:rPr>
              <a:t>William Higgs</a:t>
            </a:r>
            <a:endParaRPr lang="en-US" dirty="0">
              <a:solidFill>
                <a:srgbClr val="FF0000"/>
              </a:solidFill>
            </a:endParaRPr>
          </a:p>
        </p:txBody>
      </p:sp>
    </p:spTree>
    <p:extLst>
      <p:ext uri="{BB962C8B-B14F-4D97-AF65-F5344CB8AC3E}">
        <p14:creationId xmlns:p14="http://schemas.microsoft.com/office/powerpoint/2010/main" val="2199755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600" dirty="0" smtClean="0">
                <a:solidFill>
                  <a:srgbClr val="FF0000"/>
                </a:solidFill>
              </a:rPr>
              <a:t>Reducing the risk of Premature births</a:t>
            </a:r>
            <a:endParaRPr lang="en-US" sz="3600" dirty="0">
              <a:solidFill>
                <a:srgbClr val="FF0000"/>
              </a:solidFill>
            </a:endParaRPr>
          </a:p>
        </p:txBody>
      </p:sp>
      <p:sp>
        <p:nvSpPr>
          <p:cNvPr id="3" name="Content Placeholder 2"/>
          <p:cNvSpPr>
            <a:spLocks noGrp="1"/>
          </p:cNvSpPr>
          <p:nvPr>
            <p:ph idx="1"/>
          </p:nvPr>
        </p:nvSpPr>
        <p:spPr/>
        <p:txBody>
          <a:bodyPr>
            <a:noAutofit/>
          </a:bodyPr>
          <a:lstStyle/>
          <a:p>
            <a:r>
              <a:rPr lang="en-US" sz="2400" dirty="0">
                <a:solidFill>
                  <a:srgbClr val="FF0000"/>
                </a:solidFill>
              </a:rPr>
              <a:t>A woman may be able to reduce her risk for premature birth by visiting her health care provider before pregnancy and, once pregnant, seeking early and regular prenatal care. A </a:t>
            </a:r>
            <a:r>
              <a:rPr lang="en-US" sz="2400" dirty="0" smtClean="0">
                <a:solidFill>
                  <a:srgbClr val="FF0000"/>
                </a:solidFill>
              </a:rPr>
              <a:t>preconception visit is </a:t>
            </a:r>
            <a:r>
              <a:rPr lang="en-US" sz="2400" dirty="0">
                <a:solidFill>
                  <a:srgbClr val="FF0000"/>
                </a:solidFill>
              </a:rPr>
              <a:t>especially crucial for women with chronic health disorders, such as diabetes and high blood pressure, which sometimes can contribute to premature birth. When a woman receives adequate preconception and prenatal care, providers often can identify and treat pregnancy problems early, helping to reduce the risk for premature birth.</a:t>
            </a:r>
          </a:p>
          <a:p>
            <a:pPr marL="0" indent="0">
              <a:buNone/>
            </a:pPr>
            <a:endParaRPr lang="en-US" sz="2000" dirty="0">
              <a:solidFill>
                <a:srgbClr val="FF0000"/>
              </a:solidFill>
            </a:endParaRPr>
          </a:p>
        </p:txBody>
      </p:sp>
    </p:spTree>
    <p:extLst>
      <p:ext uri="{BB962C8B-B14F-4D97-AF65-F5344CB8AC3E}">
        <p14:creationId xmlns:p14="http://schemas.microsoft.com/office/powerpoint/2010/main" val="2457204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brother is </a:t>
            </a:r>
            <a:r>
              <a:rPr lang="en-US" smtClean="0"/>
              <a:t>a “Premature Baby”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3251200" cy="2438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295400"/>
            <a:ext cx="3352800" cy="251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3962400"/>
            <a:ext cx="3352800" cy="2514600"/>
          </a:xfrm>
          <a:prstGeom prst="rect">
            <a:avLst/>
          </a:prstGeom>
        </p:spPr>
      </p:pic>
      <p:sp>
        <p:nvSpPr>
          <p:cNvPr id="3" name="TextBox 2"/>
          <p:cNvSpPr txBox="1"/>
          <p:nvPr/>
        </p:nvSpPr>
        <p:spPr>
          <a:xfrm>
            <a:off x="6096000" y="4114800"/>
            <a:ext cx="2362200" cy="830997"/>
          </a:xfrm>
          <a:prstGeom prst="rect">
            <a:avLst/>
          </a:prstGeom>
          <a:noFill/>
        </p:spPr>
        <p:txBody>
          <a:bodyPr wrap="square" rtlCol="0">
            <a:spAutoFit/>
          </a:bodyPr>
          <a:lstStyle/>
          <a:p>
            <a:r>
              <a:rPr lang="en-US" sz="2400" dirty="0" smtClean="0"/>
              <a:t>Thank You William Higgs</a:t>
            </a:r>
            <a:endParaRPr lang="en-US" sz="2400" dirty="0"/>
          </a:p>
        </p:txBody>
      </p:sp>
    </p:spTree>
    <p:extLst>
      <p:ext uri="{BB962C8B-B14F-4D97-AF65-F5344CB8AC3E}">
        <p14:creationId xmlns:p14="http://schemas.microsoft.com/office/powerpoint/2010/main" val="2794273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www.marchofdimes.com/baby/premature_indepth.html</a:t>
            </a:r>
            <a:r>
              <a:rPr lang="en-US" dirty="0" smtClean="0"/>
              <a:t> </a:t>
            </a:r>
            <a:endParaRPr lang="en-US" dirty="0"/>
          </a:p>
        </p:txBody>
      </p:sp>
    </p:spTree>
    <p:extLst>
      <p:ext uri="{BB962C8B-B14F-4D97-AF65-F5344CB8AC3E}">
        <p14:creationId xmlns:p14="http://schemas.microsoft.com/office/powerpoint/2010/main" val="2775326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rPr>
              <a:t>Premature births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Babies born before 37 weeks are called premature.</a:t>
            </a:r>
          </a:p>
          <a:p>
            <a:endParaRPr lang="en-US" dirty="0" smtClean="0">
              <a:solidFill>
                <a:srgbClr val="FF0000"/>
              </a:solidFill>
            </a:endParaRPr>
          </a:p>
          <a:p>
            <a:r>
              <a:rPr lang="en-US" dirty="0" smtClean="0">
                <a:solidFill>
                  <a:srgbClr val="FF0000"/>
                </a:solidFill>
              </a:rPr>
              <a:t>In the United States 12.8% of babies are born prematurely.</a:t>
            </a:r>
            <a:endParaRPr lang="en-US" dirty="0">
              <a:solidFill>
                <a:srgbClr val="FF0000"/>
              </a:solidFill>
            </a:endParaRPr>
          </a:p>
        </p:txBody>
      </p:sp>
    </p:spTree>
    <p:extLst>
      <p:ext uri="{BB962C8B-B14F-4D97-AF65-F5344CB8AC3E}">
        <p14:creationId xmlns:p14="http://schemas.microsoft.com/office/powerpoint/2010/main" val="614769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0000"/>
                </a:solidFill>
              </a:rPr>
              <a:t>Continued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Premature births are more likely to have health problems like:</a:t>
            </a:r>
          </a:p>
          <a:p>
            <a:pPr lvl="1"/>
            <a:r>
              <a:rPr lang="en-US" dirty="0" smtClean="0">
                <a:solidFill>
                  <a:srgbClr val="FF0000"/>
                </a:solidFill>
              </a:rPr>
              <a:t>Lasting disabilities such as: mental retardation, learning and behavioral problems, cerebral palsy, lung problems and vision and hearing loss.</a:t>
            </a:r>
          </a:p>
          <a:p>
            <a:pPr lvl="1"/>
            <a:endParaRPr lang="en-US" dirty="0" smtClean="0">
              <a:solidFill>
                <a:srgbClr val="FF0000"/>
              </a:solidFill>
            </a:endParaRPr>
          </a:p>
        </p:txBody>
      </p:sp>
    </p:spTree>
    <p:extLst>
      <p:ext uri="{BB962C8B-B14F-4D97-AF65-F5344CB8AC3E}">
        <p14:creationId xmlns:p14="http://schemas.microsoft.com/office/powerpoint/2010/main" val="2866276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0000"/>
                </a:solidFill>
              </a:rPr>
              <a:t>What Causes Premature Births?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(PROM) this means </a:t>
            </a:r>
            <a:r>
              <a:rPr lang="en-US" b="1" dirty="0">
                <a:solidFill>
                  <a:srgbClr val="FF0000"/>
                </a:solidFill>
              </a:rPr>
              <a:t>P</a:t>
            </a:r>
            <a:r>
              <a:rPr lang="en-US" b="1" dirty="0" smtClean="0">
                <a:solidFill>
                  <a:srgbClr val="FF0000"/>
                </a:solidFill>
              </a:rPr>
              <a:t>remature </a:t>
            </a:r>
            <a:r>
              <a:rPr lang="en-US" b="1" dirty="0">
                <a:solidFill>
                  <a:srgbClr val="FF0000"/>
                </a:solidFill>
              </a:rPr>
              <a:t>R</a:t>
            </a:r>
            <a:r>
              <a:rPr lang="en-US" b="1" dirty="0" smtClean="0">
                <a:solidFill>
                  <a:srgbClr val="FF0000"/>
                </a:solidFill>
              </a:rPr>
              <a:t>upture </a:t>
            </a:r>
            <a:r>
              <a:rPr lang="en-US" b="1" dirty="0">
                <a:solidFill>
                  <a:srgbClr val="FF0000"/>
                </a:solidFill>
              </a:rPr>
              <a:t>O</a:t>
            </a:r>
            <a:r>
              <a:rPr lang="en-US" b="1" dirty="0" smtClean="0">
                <a:solidFill>
                  <a:srgbClr val="FF0000"/>
                </a:solidFill>
              </a:rPr>
              <a:t>f </a:t>
            </a:r>
            <a:r>
              <a:rPr lang="en-US" b="1" dirty="0">
                <a:solidFill>
                  <a:srgbClr val="FF0000"/>
                </a:solidFill>
              </a:rPr>
              <a:t>the M</a:t>
            </a:r>
            <a:r>
              <a:rPr lang="en-US" b="1" dirty="0" smtClean="0">
                <a:solidFill>
                  <a:srgbClr val="FF0000"/>
                </a:solidFill>
              </a:rPr>
              <a:t>embranes</a:t>
            </a:r>
          </a:p>
          <a:p>
            <a:endParaRPr lang="en-US" dirty="0" smtClean="0">
              <a:solidFill>
                <a:srgbClr val="FF0000"/>
              </a:solidFill>
            </a:endParaRPr>
          </a:p>
          <a:p>
            <a:r>
              <a:rPr lang="en-US" dirty="0" smtClean="0">
                <a:solidFill>
                  <a:srgbClr val="FF0000"/>
                </a:solidFill>
              </a:rPr>
              <a:t>With PROM the sac inside the </a:t>
            </a:r>
            <a:r>
              <a:rPr lang="en-US" dirty="0">
                <a:solidFill>
                  <a:srgbClr val="FF0000"/>
                </a:solidFill>
              </a:rPr>
              <a:t>uterus that holds the baby breaks too soon</a:t>
            </a:r>
            <a:r>
              <a:rPr lang="en-US" dirty="0" smtClean="0">
                <a:solidFill>
                  <a:srgbClr val="FF0000"/>
                </a:solidFill>
              </a:rPr>
              <a:t>.</a:t>
            </a:r>
          </a:p>
          <a:p>
            <a:endParaRPr lang="en-US" dirty="0">
              <a:solidFill>
                <a:srgbClr val="FF0000"/>
              </a:solidFill>
            </a:endParaRPr>
          </a:p>
        </p:txBody>
      </p:sp>
    </p:spTree>
    <p:extLst>
      <p:ext uri="{BB962C8B-B14F-4D97-AF65-F5344CB8AC3E}">
        <p14:creationId xmlns:p14="http://schemas.microsoft.com/office/powerpoint/2010/main" val="2165591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0000"/>
                </a:solidFill>
              </a:rPr>
              <a:t>Which females are at risk?</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Any female can have a premature birth.</a:t>
            </a:r>
          </a:p>
          <a:p>
            <a:r>
              <a:rPr lang="en-US" dirty="0" smtClean="0">
                <a:solidFill>
                  <a:srgbClr val="FF0000"/>
                </a:solidFill>
              </a:rPr>
              <a:t>Three groups of females are at risk:</a:t>
            </a:r>
          </a:p>
          <a:p>
            <a:pPr lvl="1"/>
            <a:r>
              <a:rPr lang="en-US" dirty="0" smtClean="0">
                <a:solidFill>
                  <a:srgbClr val="FF0000"/>
                </a:solidFill>
              </a:rPr>
              <a:t>Females that have had a previous premature birth</a:t>
            </a:r>
          </a:p>
          <a:p>
            <a:pPr lvl="1"/>
            <a:r>
              <a:rPr lang="en-US" dirty="0" smtClean="0">
                <a:solidFill>
                  <a:srgbClr val="FF0000"/>
                </a:solidFill>
              </a:rPr>
              <a:t>Females that are pregnant with </a:t>
            </a:r>
            <a:r>
              <a:rPr lang="en-US" dirty="0">
                <a:solidFill>
                  <a:srgbClr val="FF0000"/>
                </a:solidFill>
              </a:rPr>
              <a:t>t</a:t>
            </a:r>
            <a:r>
              <a:rPr lang="en-US" dirty="0" smtClean="0">
                <a:solidFill>
                  <a:srgbClr val="FF0000"/>
                </a:solidFill>
              </a:rPr>
              <a:t>wins, triplets or more.</a:t>
            </a:r>
          </a:p>
          <a:p>
            <a:pPr lvl="1"/>
            <a:r>
              <a:rPr lang="en-US" dirty="0">
                <a:solidFill>
                  <a:srgbClr val="FF0000"/>
                </a:solidFill>
              </a:rPr>
              <a:t>Women with certain uterine or cervical abnormalities </a:t>
            </a:r>
          </a:p>
        </p:txBody>
      </p:sp>
    </p:spTree>
    <p:extLst>
      <p:ext uri="{BB962C8B-B14F-4D97-AF65-F5344CB8AC3E}">
        <p14:creationId xmlns:p14="http://schemas.microsoft.com/office/powerpoint/2010/main" val="756904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0000"/>
                </a:solidFill>
              </a:rPr>
              <a:t>Life styles</a:t>
            </a:r>
            <a:endParaRPr lang="en-US" dirty="0">
              <a:solidFill>
                <a:srgbClr val="FF0000"/>
              </a:solidFill>
            </a:endParaRPr>
          </a:p>
        </p:txBody>
      </p:sp>
      <p:sp>
        <p:nvSpPr>
          <p:cNvPr id="3" name="Text Placeholder 2"/>
          <p:cNvSpPr>
            <a:spLocks noGrp="1"/>
          </p:cNvSpPr>
          <p:nvPr>
            <p:ph type="body" idx="1"/>
          </p:nvPr>
        </p:nvSpPr>
        <p:spPr/>
        <p:txBody>
          <a:bodyPr/>
          <a:lstStyle/>
          <a:p>
            <a:r>
              <a:rPr lang="en-US" dirty="0" smtClean="0">
                <a:solidFill>
                  <a:srgbClr val="FF0000"/>
                </a:solidFill>
              </a:rPr>
              <a:t>Bad</a:t>
            </a:r>
            <a:endParaRPr lang="en-US" dirty="0">
              <a:solidFill>
                <a:srgbClr val="FF0000"/>
              </a:solidFill>
            </a:endParaRPr>
          </a:p>
        </p:txBody>
      </p:sp>
      <p:sp>
        <p:nvSpPr>
          <p:cNvPr id="4" name="Content Placeholder 3"/>
          <p:cNvSpPr>
            <a:spLocks noGrp="1"/>
          </p:cNvSpPr>
          <p:nvPr>
            <p:ph sz="half" idx="2"/>
          </p:nvPr>
        </p:nvSpPr>
        <p:spPr>
          <a:xfrm>
            <a:off x="457200" y="2174875"/>
            <a:ext cx="4040188" cy="4225926"/>
          </a:xfrm>
        </p:spPr>
        <p:txBody>
          <a:bodyPr>
            <a:normAutofit/>
          </a:bodyPr>
          <a:lstStyle/>
          <a:p>
            <a:r>
              <a:rPr lang="en-US" b="1" dirty="0" smtClean="0">
                <a:solidFill>
                  <a:srgbClr val="FF0000"/>
                </a:solidFill>
              </a:rPr>
              <a:t>Infections</a:t>
            </a:r>
          </a:p>
          <a:p>
            <a:r>
              <a:rPr lang="en-US" b="1" dirty="0" smtClean="0">
                <a:solidFill>
                  <a:srgbClr val="FF0000"/>
                </a:solidFill>
              </a:rPr>
              <a:t>High blood pressure</a:t>
            </a:r>
          </a:p>
          <a:p>
            <a:r>
              <a:rPr lang="en-US" b="1" dirty="0" smtClean="0">
                <a:solidFill>
                  <a:srgbClr val="FF0000"/>
                </a:solidFill>
              </a:rPr>
              <a:t>Diabetes </a:t>
            </a:r>
          </a:p>
          <a:p>
            <a:r>
              <a:rPr lang="en-US" b="1" dirty="0" smtClean="0">
                <a:solidFill>
                  <a:srgbClr val="FF0000"/>
                </a:solidFill>
              </a:rPr>
              <a:t>And more</a:t>
            </a:r>
          </a:p>
          <a:p>
            <a:endParaRPr lang="en-US" b="1" dirty="0">
              <a:solidFill>
                <a:srgbClr val="FF0000"/>
              </a:solidFill>
            </a:endParaRPr>
          </a:p>
        </p:txBody>
      </p:sp>
      <p:sp>
        <p:nvSpPr>
          <p:cNvPr id="5" name="Text Placeholder 4"/>
          <p:cNvSpPr>
            <a:spLocks noGrp="1"/>
          </p:cNvSpPr>
          <p:nvPr>
            <p:ph type="body" sz="quarter" idx="3"/>
          </p:nvPr>
        </p:nvSpPr>
        <p:spPr/>
        <p:txBody>
          <a:bodyPr/>
          <a:lstStyle/>
          <a:p>
            <a:r>
              <a:rPr lang="en-US" dirty="0" smtClean="0">
                <a:solidFill>
                  <a:srgbClr val="FF0000"/>
                </a:solidFill>
              </a:rPr>
              <a:t>Bad</a:t>
            </a:r>
            <a:endParaRPr lang="en-US" dirty="0">
              <a:solidFill>
                <a:srgbClr val="FF0000"/>
              </a:solidFill>
            </a:endParaRPr>
          </a:p>
        </p:txBody>
      </p:sp>
      <p:sp>
        <p:nvSpPr>
          <p:cNvPr id="6" name="Content Placeholder 5"/>
          <p:cNvSpPr>
            <a:spLocks noGrp="1"/>
          </p:cNvSpPr>
          <p:nvPr>
            <p:ph sz="quarter" idx="4"/>
          </p:nvPr>
        </p:nvSpPr>
        <p:spPr>
          <a:xfrm>
            <a:off x="4645025" y="2174874"/>
            <a:ext cx="4041775" cy="4073525"/>
          </a:xfrm>
        </p:spPr>
        <p:txBody>
          <a:bodyPr>
            <a:normAutofit fontScale="85000" lnSpcReduction="20000"/>
          </a:bodyPr>
          <a:lstStyle/>
          <a:p>
            <a:r>
              <a:rPr lang="en-US" b="1" dirty="0">
                <a:solidFill>
                  <a:srgbClr val="FF0000"/>
                </a:solidFill>
              </a:rPr>
              <a:t>Late or no prenatal care</a:t>
            </a:r>
          </a:p>
          <a:p>
            <a:r>
              <a:rPr lang="en-US" b="1" dirty="0">
                <a:solidFill>
                  <a:srgbClr val="FF0000"/>
                </a:solidFill>
              </a:rPr>
              <a:t>Smoking</a:t>
            </a:r>
          </a:p>
          <a:p>
            <a:r>
              <a:rPr lang="en-US" b="1" dirty="0">
                <a:solidFill>
                  <a:srgbClr val="FF0000"/>
                </a:solidFill>
              </a:rPr>
              <a:t>Drinking Alcohol</a:t>
            </a:r>
          </a:p>
          <a:p>
            <a:r>
              <a:rPr lang="en-US" b="1" dirty="0">
                <a:solidFill>
                  <a:srgbClr val="FF0000"/>
                </a:solidFill>
              </a:rPr>
              <a:t>Using illegal drugs</a:t>
            </a:r>
          </a:p>
          <a:p>
            <a:r>
              <a:rPr lang="en-US" b="1" dirty="0">
                <a:solidFill>
                  <a:srgbClr val="FF0000"/>
                </a:solidFill>
              </a:rPr>
              <a:t>Exposure to the medication DES </a:t>
            </a:r>
          </a:p>
          <a:p>
            <a:r>
              <a:rPr lang="en-US" b="1" dirty="0">
                <a:solidFill>
                  <a:srgbClr val="FF0000"/>
                </a:solidFill>
              </a:rPr>
              <a:t>Domestic violence (including physical, sexual or emotional abuse) </a:t>
            </a:r>
          </a:p>
          <a:p>
            <a:r>
              <a:rPr lang="en-US" b="1" dirty="0">
                <a:solidFill>
                  <a:srgbClr val="FF0000"/>
                </a:solidFill>
              </a:rPr>
              <a:t>Lack of social support </a:t>
            </a:r>
          </a:p>
          <a:p>
            <a:r>
              <a:rPr lang="en-US" b="1" dirty="0">
                <a:solidFill>
                  <a:srgbClr val="FF0000"/>
                </a:solidFill>
              </a:rPr>
              <a:t>Extremely high levels of stress </a:t>
            </a:r>
          </a:p>
          <a:p>
            <a:r>
              <a:rPr lang="en-US" b="1" dirty="0">
                <a:solidFill>
                  <a:srgbClr val="FF0000"/>
                </a:solidFill>
              </a:rPr>
              <a:t>Long working hours with long periods of standing </a:t>
            </a:r>
          </a:p>
          <a:p>
            <a:r>
              <a:rPr lang="en-US" b="1" dirty="0">
                <a:solidFill>
                  <a:srgbClr val="FF0000"/>
                </a:solidFill>
              </a:rPr>
              <a:t>Exposure to certain environmental pollutants </a:t>
            </a:r>
          </a:p>
          <a:p>
            <a:endParaRPr lang="en-US" dirty="0"/>
          </a:p>
        </p:txBody>
      </p:sp>
    </p:spTree>
    <p:extLst>
      <p:ext uri="{BB962C8B-B14F-4D97-AF65-F5344CB8AC3E}">
        <p14:creationId xmlns:p14="http://schemas.microsoft.com/office/powerpoint/2010/main" val="2824500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0000"/>
                </a:solidFill>
              </a:rPr>
              <a:t>Ages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Under the age of 17</a:t>
            </a:r>
          </a:p>
          <a:p>
            <a:r>
              <a:rPr lang="en-US" dirty="0" smtClean="0">
                <a:solidFill>
                  <a:srgbClr val="FF0000"/>
                </a:solidFill>
              </a:rPr>
              <a:t>Over the age of 35</a:t>
            </a:r>
            <a:endParaRPr lang="en-US" dirty="0">
              <a:solidFill>
                <a:srgbClr val="FF0000"/>
              </a:solidFill>
            </a:endParaRPr>
          </a:p>
        </p:txBody>
      </p:sp>
    </p:spTree>
    <p:extLst>
      <p:ext uri="{BB962C8B-B14F-4D97-AF65-F5344CB8AC3E}">
        <p14:creationId xmlns:p14="http://schemas.microsoft.com/office/powerpoint/2010/main" val="2907538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3"/>
            <a:ext cx="9144000" cy="6858000"/>
          </a:xfrm>
          <a:prstGeom prst="rect">
            <a:avLst/>
          </a:prstGeom>
        </p:spPr>
      </p:pic>
      <p:sp>
        <p:nvSpPr>
          <p:cNvPr id="2" name="Title 1"/>
          <p:cNvSpPr>
            <a:spLocks noGrp="1"/>
          </p:cNvSpPr>
          <p:nvPr>
            <p:ph type="title"/>
          </p:nvPr>
        </p:nvSpPr>
        <p:spPr/>
        <p:txBody>
          <a:bodyPr>
            <a:normAutofit/>
          </a:bodyPr>
          <a:lstStyle/>
          <a:p>
            <a:r>
              <a:rPr lang="en-US" sz="3600" dirty="0">
                <a:solidFill>
                  <a:srgbClr val="FF0000"/>
                </a:solidFill>
              </a:rPr>
              <a:t>Respiratory </a:t>
            </a:r>
            <a:r>
              <a:rPr lang="en-US" sz="3600" dirty="0" smtClean="0">
                <a:solidFill>
                  <a:srgbClr val="FF0000"/>
                </a:solidFill>
              </a:rPr>
              <a:t>Distress </a:t>
            </a:r>
            <a:r>
              <a:rPr lang="en-US" sz="3600" dirty="0">
                <a:solidFill>
                  <a:srgbClr val="FF0000"/>
                </a:solidFill>
              </a:rPr>
              <a:t>S</a:t>
            </a:r>
            <a:r>
              <a:rPr lang="en-US" sz="3600" dirty="0" smtClean="0">
                <a:solidFill>
                  <a:srgbClr val="FF0000"/>
                </a:solidFill>
              </a:rPr>
              <a:t>yndrome </a:t>
            </a:r>
            <a:r>
              <a:rPr lang="en-US" sz="3600" dirty="0">
                <a:solidFill>
                  <a:srgbClr val="FF0000"/>
                </a:solidFill>
              </a:rPr>
              <a:t>(RDS):</a:t>
            </a:r>
          </a:p>
        </p:txBody>
      </p:sp>
      <p:sp>
        <p:nvSpPr>
          <p:cNvPr id="3" name="Content Placeholder 2"/>
          <p:cNvSpPr>
            <a:spLocks noGrp="1"/>
          </p:cNvSpPr>
          <p:nvPr>
            <p:ph idx="1"/>
          </p:nvPr>
        </p:nvSpPr>
        <p:spPr>
          <a:xfrm>
            <a:off x="228600" y="2332037"/>
            <a:ext cx="8229600" cy="4525963"/>
          </a:xfrm>
        </p:spPr>
        <p:txBody>
          <a:bodyPr>
            <a:normAutofit/>
          </a:bodyPr>
          <a:lstStyle/>
          <a:p>
            <a:r>
              <a:rPr lang="en-US" sz="2400" dirty="0">
                <a:solidFill>
                  <a:srgbClr val="FF0000"/>
                </a:solidFill>
              </a:rPr>
              <a:t>About 23,000 babies a year (most of whom were born before the 34th week of pregnancy) suffer from this breathing </a:t>
            </a:r>
            <a:r>
              <a:rPr lang="en-US" sz="2400" dirty="0" smtClean="0">
                <a:solidFill>
                  <a:srgbClr val="FF0000"/>
                </a:solidFill>
              </a:rPr>
              <a:t>problem. Babies </a:t>
            </a:r>
            <a:r>
              <a:rPr lang="en-US" sz="2400" dirty="0">
                <a:solidFill>
                  <a:srgbClr val="FF0000"/>
                </a:solidFill>
              </a:rPr>
              <a:t>with RDS lack a protein called surfactant that keeps small air sacs in the lungs from collapsing.</a:t>
            </a:r>
          </a:p>
          <a:p>
            <a:r>
              <a:rPr lang="en-US" sz="2400" dirty="0">
                <a:solidFill>
                  <a:srgbClr val="FF0000"/>
                </a:solidFill>
              </a:rPr>
              <a:t>Treatment with surfactant helps affected babies breathe more easily. Since treatment with surfactant was introduced in 1990, deaths from RDS have been reduced by about half </a:t>
            </a:r>
            <a:r>
              <a:rPr lang="en-US" sz="2400" dirty="0" smtClean="0">
                <a:solidFill>
                  <a:srgbClr val="FF0000"/>
                </a:solidFill>
              </a:rPr>
              <a:t>.</a:t>
            </a:r>
            <a:endParaRPr lang="en-US" sz="2400" dirty="0">
              <a:solidFill>
                <a:srgbClr val="FF0000"/>
              </a:solidFill>
            </a:endParaRPr>
          </a:p>
          <a:p>
            <a:r>
              <a:rPr lang="en-US" sz="2400" dirty="0">
                <a:solidFill>
                  <a:srgbClr val="FF0000"/>
                </a:solidFill>
              </a:rPr>
              <a:t>A provider may suspect a baby has RDS if she is struggling to breathe. A lung X-ray and blood tests often confirm the diagnosis.</a:t>
            </a:r>
          </a:p>
          <a:p>
            <a:endParaRPr lang="en-US" dirty="0"/>
          </a:p>
        </p:txBody>
      </p:sp>
    </p:spTree>
    <p:extLst>
      <p:ext uri="{BB962C8B-B14F-4D97-AF65-F5344CB8AC3E}">
        <p14:creationId xmlns:p14="http://schemas.microsoft.com/office/powerpoint/2010/main" val="284537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0000"/>
                </a:solidFill>
              </a:rPr>
              <a:t>Infections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600" dirty="0">
                <a:solidFill>
                  <a:srgbClr val="FF0000"/>
                </a:solidFill>
              </a:rPr>
              <a:t>Premature babies have immature immune systems that are inefficient at fighting off bacteria, viruses and other organisms that can cause infection. Serious infections commonly seen in premature babies include pneumonia (lung infection), sepsis (blood infection) and meningitis (infection of the membranes surrounding the brain and spinal cord). Babies can contract these infections at birth from their mother, or they may become infected after birth. Infections are treated with antibiotics or antiviral drugs.</a:t>
            </a:r>
          </a:p>
          <a:p>
            <a:endParaRPr lang="en-US" dirty="0"/>
          </a:p>
        </p:txBody>
      </p:sp>
    </p:spTree>
    <p:extLst>
      <p:ext uri="{BB962C8B-B14F-4D97-AF65-F5344CB8AC3E}">
        <p14:creationId xmlns:p14="http://schemas.microsoft.com/office/powerpoint/2010/main" val="3835381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521</Words>
  <Application>Microsoft Office PowerPoint</Application>
  <PresentationFormat>On-screen Show (4:3)</PresentationFormat>
  <Paragraphs>54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Premature Birth </vt:lpstr>
      <vt:lpstr>Premature births</vt:lpstr>
      <vt:lpstr>Continued </vt:lpstr>
      <vt:lpstr>What Causes Premature Births?</vt:lpstr>
      <vt:lpstr>Which females are at risk?</vt:lpstr>
      <vt:lpstr>Life styles</vt:lpstr>
      <vt:lpstr>Ages</vt:lpstr>
      <vt:lpstr>Respiratory Distress Syndrome (RDS):</vt:lpstr>
      <vt:lpstr>Infections</vt:lpstr>
      <vt:lpstr>Reducing the risk of Premature births</vt:lpstr>
      <vt:lpstr>My brother is a “Premature Baby” </vt:lpstr>
      <vt:lpstr>Sources </vt:lpstr>
    </vt:vector>
  </TitlesOfParts>
  <Company>MCVSD51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Premature Birth </dc:title>
  <dc:creator>Higgs, Amber</dc:creator>
  <cp:lastModifiedBy>Neill, Debbie M</cp:lastModifiedBy>
  <cp:revision>11</cp:revision>
  <dcterms:created xsi:type="dcterms:W3CDTF">2012-01-25T17:36:45Z</dcterms:created>
  <dcterms:modified xsi:type="dcterms:W3CDTF">2012-02-09T17:57:50Z</dcterms:modified>
</cp:coreProperties>
</file>